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_rels/presentation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4630400" cy="8229600"/>
  <p:notesSz cx="8229600" cy="14630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10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move the slide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ru-RU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notes format</a:t>
            </a:r>
            <a:endParaRPr b="0" lang="ru-RU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&lt;header&gt;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ft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sldNum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buNone/>
            </a:pPr>
            <a:fld id="{5E2C9F30-795E-4D21-AF23-D5F3557A09AA}" type="slidenum">
              <a:rPr b="0" lang="ru-RU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ru-RU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6DDA94A1-212B-4DF4-90C4-7DDA0582D946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sldNum" idx="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690156DC-DDF6-4540-87AF-948AFF039CBD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sldNum" idx="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B61D5657-E809-4A46-B76E-80EC03F7EC33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sldNum" idx="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3B7F6348-E53B-49E9-968B-736031EB8D98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sldNum" idx="8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427EB3B6-8F65-446B-A04F-9AA33535619B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sldNum" idx="9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46866FBA-FE09-4C10-B030-822EEB6A6C6B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>
              <a:buNone/>
            </a:pPr>
            <a:endParaRPr b="0" lang="ru-RU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sldNum" idx="10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>
              <a:lnSpc>
                <a:spcPct val="100000"/>
              </a:lnSpc>
              <a:buNone/>
              <a:def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01B191EA-AB9B-4087-8927-71451578408B}" type="slidenum">
              <a:rPr b="0" lang="en-US" sz="12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&lt;number&gt;</a:t>
            </a:fld>
            <a:endParaRPr b="0" lang="ru-RU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01620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01620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01620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01620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1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01620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2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01620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2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1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01620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32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731520" y="328320"/>
            <a:ext cx="13167000" cy="1373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ru-RU" sz="4400" strike="noStrike" u="none">
                <a:solidFill>
                  <a:schemeClr val="dk1"/>
                </a:solidFill>
                <a:effectLst/>
                <a:uFillTx/>
                <a:latin typeface="Calibri Light"/>
              </a:rPr>
              <a:t>Click to edit the title text format</a:t>
            </a:r>
            <a:endParaRPr b="0" lang="ru-RU" sz="4400" strike="noStrike" u="none">
              <a:solidFill>
                <a:schemeClr val="dk1"/>
              </a:solidFill>
              <a:effectLst/>
              <a:uFillTx/>
              <a:latin typeface="Calibri Light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731520" y="1925640"/>
            <a:ext cx="13167000" cy="4772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the outline text format</a:t>
            </a:r>
            <a:endParaRPr b="0" lang="ru-RU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Outline Level</a:t>
            </a:r>
            <a:endParaRPr b="0" lang="ru-RU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Sixth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ru-RU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Seventh Outline Level</a:t>
            </a:r>
            <a:endParaRPr b="0" lang="ru-RU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463004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6" name="Shape 0"/>
          <p:cNvSpPr/>
          <p:nvPr/>
        </p:nvSpPr>
        <p:spPr>
          <a:xfrm>
            <a:off x="0" y="0"/>
            <a:ext cx="14630040" cy="8229240"/>
          </a:xfrm>
          <a:prstGeom prst="rect">
            <a:avLst/>
          </a:prstGeom>
          <a:solidFill>
            <a:srgbClr val="101620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37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12839040" y="7749720"/>
            <a:ext cx="1722240" cy="411120"/>
          </a:xfrm>
          <a:prstGeom prst="rect">
            <a:avLst/>
          </a:prstGeom>
          <a:noFill/>
          <a:ln w="0">
            <a:noFill/>
          </a:ln>
        </p:spPr>
      </p:pic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4.png"/><Relationship Id="rId7" Type="http://schemas.openxmlformats.org/officeDocument/2006/relationships/slideLayout" Target="../slideLayouts/slideLayout3.xml"/><Relationship Id="rId8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 0"/>
          <p:cNvSpPr/>
          <p:nvPr/>
        </p:nvSpPr>
        <p:spPr>
          <a:xfrm>
            <a:off x="793800" y="2765520"/>
            <a:ext cx="7556040" cy="1473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5800"/>
              </a:lnSpc>
              <a:tabLst>
                <a:tab algn="l" pos="0"/>
              </a:tabLst>
            </a:pPr>
            <a:r>
              <a:rPr b="1" lang="en-US" sz="4450" strike="noStrike" u="none">
                <a:solidFill>
                  <a:srgbClr val="f2f5fa"/>
                </a:solidFill>
                <a:effectLst/>
                <a:uFillTx/>
                <a:latin typeface="Geist Bold"/>
                <a:ea typeface="Geist Bold"/>
              </a:rPr>
              <a:t>Майбутнє штучного інтелекту у 2026 році</a:t>
            </a:r>
            <a:endParaRPr b="0" lang="ru-RU" sz="4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5" name="Text 1"/>
          <p:cNvSpPr/>
          <p:nvPr/>
        </p:nvSpPr>
        <p:spPr>
          <a:xfrm>
            <a:off x="793800" y="4579560"/>
            <a:ext cx="7556040" cy="88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29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bedf0"/>
                </a:solidFill>
                <a:effectLst/>
                <a:uFillTx/>
                <a:latin typeface="Geist"/>
                <a:ea typeface="Geist"/>
              </a:rPr>
              <a:t>Короткий огляд: як зрілість моделей, практичні застосування та етичні вимоги сформують рік інтеграції ШІ у бізнес, освіту та інфраструктуру.</a:t>
            </a:r>
            <a:endParaRPr b="0" lang="ru-RU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 0"/>
          <p:cNvSpPr/>
          <p:nvPr/>
        </p:nvSpPr>
        <p:spPr>
          <a:xfrm>
            <a:off x="745560" y="779040"/>
            <a:ext cx="7652520" cy="110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4351"/>
              </a:lnSpc>
              <a:tabLst>
                <a:tab algn="l" pos="0"/>
              </a:tabLst>
            </a:pPr>
            <a:r>
              <a:rPr b="1" lang="en-US" sz="3350" strike="noStrike" u="none">
                <a:solidFill>
                  <a:srgbClr val="f2f5fa"/>
                </a:solidFill>
                <a:effectLst/>
                <a:uFillTx/>
                <a:latin typeface="Geist Bold"/>
                <a:ea typeface="Geist Bold"/>
              </a:rPr>
              <a:t>Від масштабування до прагматизму</a:t>
            </a:r>
            <a:endParaRPr b="0" lang="ru-RU" sz="33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7" name="Shape 1"/>
          <p:cNvSpPr/>
          <p:nvPr/>
        </p:nvSpPr>
        <p:spPr>
          <a:xfrm>
            <a:off x="745560" y="2506320"/>
            <a:ext cx="3726000" cy="2653560"/>
          </a:xfrm>
          <a:prstGeom prst="roundRect">
            <a:avLst>
              <a:gd name="adj" fmla="val 4135"/>
            </a:avLst>
          </a:prstGeom>
          <a:solidFill>
            <a:srgbClr val="101620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48" name="Image 1" descr="preencoded.png"/>
          <p:cNvPicPr/>
          <p:nvPr/>
        </p:nvPicPr>
        <p:blipFill>
          <a:blip r:embed="rId1"/>
          <a:stretch/>
        </p:blipFill>
        <p:spPr>
          <a:xfrm>
            <a:off x="745560" y="2483280"/>
            <a:ext cx="3726000" cy="910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49" name="Image 2" descr="preencoded.png"/>
          <p:cNvPicPr/>
          <p:nvPr/>
        </p:nvPicPr>
        <p:blipFill>
          <a:blip r:embed="rId2"/>
          <a:stretch/>
        </p:blipFill>
        <p:spPr>
          <a:xfrm>
            <a:off x="2289240" y="2186640"/>
            <a:ext cx="638640" cy="638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0" name="Text 2"/>
          <p:cNvSpPr/>
          <p:nvPr/>
        </p:nvSpPr>
        <p:spPr>
          <a:xfrm>
            <a:off x="981360" y="3038760"/>
            <a:ext cx="306000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1" lang="en-US" sz="2050" strike="noStrike" u="none">
                <a:solidFill>
                  <a:srgbClr val="ebedf0"/>
                </a:solidFill>
                <a:effectLst/>
                <a:uFillTx/>
                <a:latin typeface="Geist Bold"/>
                <a:ea typeface="Geist Bold"/>
              </a:rPr>
              <a:t>2025 — тест пройдено</a:t>
            </a:r>
            <a:endParaRPr b="0" lang="ru-RU" sz="20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1" name="Text 3"/>
          <p:cNvSpPr/>
          <p:nvPr/>
        </p:nvSpPr>
        <p:spPr>
          <a:xfrm>
            <a:off x="981360" y="3504600"/>
            <a:ext cx="3254400" cy="10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100"/>
              </a:lnSpc>
              <a:tabLst>
                <a:tab algn="l" pos="0"/>
              </a:tabLst>
            </a:pPr>
            <a:r>
              <a:rPr b="0" lang="en-US" sz="1650" strike="noStrike" u="none">
                <a:solidFill>
                  <a:srgbClr val="ebedf0"/>
                </a:solidFill>
                <a:effectLst/>
                <a:uFillTx/>
                <a:latin typeface="Geist"/>
                <a:ea typeface="Geist"/>
              </a:rPr>
              <a:t>Моделі показали потенціал, але рентабельність та контроль залишались викликом.</a:t>
            </a:r>
            <a:endParaRPr b="0" lang="ru-RU" sz="16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2" name="Shape 4"/>
          <p:cNvSpPr/>
          <p:nvPr/>
        </p:nvSpPr>
        <p:spPr>
          <a:xfrm>
            <a:off x="4672080" y="2506320"/>
            <a:ext cx="3726000" cy="2653560"/>
          </a:xfrm>
          <a:prstGeom prst="roundRect">
            <a:avLst>
              <a:gd name="adj" fmla="val 4135"/>
            </a:avLst>
          </a:prstGeom>
          <a:solidFill>
            <a:srgbClr val="101620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53" name="Image 3" descr="preencoded.png"/>
          <p:cNvPicPr/>
          <p:nvPr/>
        </p:nvPicPr>
        <p:blipFill>
          <a:blip r:embed="rId3"/>
          <a:stretch/>
        </p:blipFill>
        <p:spPr>
          <a:xfrm>
            <a:off x="4672080" y="2483280"/>
            <a:ext cx="3726000" cy="910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4" name="Image 4" descr="preencoded.png"/>
          <p:cNvPicPr/>
          <p:nvPr/>
        </p:nvPicPr>
        <p:blipFill>
          <a:blip r:embed="rId4"/>
          <a:stretch/>
        </p:blipFill>
        <p:spPr>
          <a:xfrm>
            <a:off x="6215760" y="2186640"/>
            <a:ext cx="638640" cy="638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55" name="Text 5"/>
          <p:cNvSpPr/>
          <p:nvPr/>
        </p:nvSpPr>
        <p:spPr>
          <a:xfrm>
            <a:off x="4907880" y="3038760"/>
            <a:ext cx="3254400" cy="69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1" lang="en-US" sz="2050" strike="noStrike" u="none">
                <a:solidFill>
                  <a:srgbClr val="ebedf0"/>
                </a:solidFill>
                <a:effectLst/>
                <a:uFillTx/>
                <a:latin typeface="Geist Bold"/>
                <a:ea typeface="Geist Bold"/>
              </a:rPr>
              <a:t>2026 — практичні впровадження</a:t>
            </a:r>
            <a:endParaRPr b="0" lang="ru-RU" sz="20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6" name="Text 6"/>
          <p:cNvSpPr/>
          <p:nvPr/>
        </p:nvSpPr>
        <p:spPr>
          <a:xfrm>
            <a:off x="4907880" y="3850560"/>
            <a:ext cx="3254400" cy="107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100"/>
              </a:lnSpc>
              <a:tabLst>
                <a:tab algn="l" pos="0"/>
              </a:tabLst>
            </a:pPr>
            <a:r>
              <a:rPr b="0" lang="en-US" sz="1650" strike="noStrike" u="none">
                <a:solidFill>
                  <a:srgbClr val="ebedf0"/>
                </a:solidFill>
                <a:effectLst/>
                <a:uFillTx/>
                <a:latin typeface="Geist"/>
                <a:ea typeface="Geist"/>
              </a:rPr>
              <a:t>Менші, гнучкі моделі та агентні системи інтегруються в бізнес-процеси та продукти для швидкого ROI.</a:t>
            </a:r>
            <a:endParaRPr b="0" lang="ru-RU" sz="16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7" name="Shape 7"/>
          <p:cNvSpPr/>
          <p:nvPr/>
        </p:nvSpPr>
        <p:spPr>
          <a:xfrm>
            <a:off x="745560" y="5679360"/>
            <a:ext cx="7652520" cy="1770840"/>
          </a:xfrm>
          <a:prstGeom prst="roundRect">
            <a:avLst>
              <a:gd name="adj" fmla="val 6196"/>
            </a:avLst>
          </a:prstGeom>
          <a:solidFill>
            <a:srgbClr val="101620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58" name="Image 5" descr="preencoded.png"/>
          <p:cNvPicPr/>
          <p:nvPr/>
        </p:nvPicPr>
        <p:blipFill>
          <a:blip r:embed="rId5"/>
          <a:stretch/>
        </p:blipFill>
        <p:spPr>
          <a:xfrm>
            <a:off x="745560" y="5656680"/>
            <a:ext cx="7652520" cy="9108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59" name="Image 6" descr="preencoded.png"/>
          <p:cNvPicPr/>
          <p:nvPr/>
        </p:nvPicPr>
        <p:blipFill>
          <a:blip r:embed="rId6"/>
          <a:stretch/>
        </p:blipFill>
        <p:spPr>
          <a:xfrm>
            <a:off x="4252320" y="5360040"/>
            <a:ext cx="638640" cy="638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0" name="Text 8"/>
          <p:cNvSpPr/>
          <p:nvPr/>
        </p:nvSpPr>
        <p:spPr>
          <a:xfrm>
            <a:off x="981360" y="6211800"/>
            <a:ext cx="3855960" cy="345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701"/>
              </a:lnSpc>
              <a:tabLst>
                <a:tab algn="l" pos="0"/>
              </a:tabLst>
            </a:pPr>
            <a:r>
              <a:rPr b="1" lang="en-US" sz="2050" strike="noStrike" u="none">
                <a:solidFill>
                  <a:srgbClr val="ebedf0"/>
                </a:solidFill>
                <a:effectLst/>
                <a:uFillTx/>
                <a:latin typeface="Geist Bold"/>
                <a:ea typeface="Geist Bold"/>
              </a:rPr>
              <a:t>Переосмислення архітектур</a:t>
            </a:r>
            <a:endParaRPr b="0" lang="ru-RU" sz="20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1" name="Text 9"/>
          <p:cNvSpPr/>
          <p:nvPr/>
        </p:nvSpPr>
        <p:spPr>
          <a:xfrm>
            <a:off x="981360" y="6678000"/>
            <a:ext cx="7180920" cy="536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100"/>
              </a:lnSpc>
              <a:tabLst>
                <a:tab algn="l" pos="0"/>
              </a:tabLst>
            </a:pPr>
            <a:r>
              <a:rPr b="0" lang="en-US" sz="1650" strike="noStrike" u="none">
                <a:solidFill>
                  <a:srgbClr val="ebedf0"/>
                </a:solidFill>
                <a:effectLst/>
                <a:uFillTx/>
                <a:latin typeface="Geist"/>
                <a:ea typeface="Geist"/>
              </a:rPr>
              <a:t>Як зазначив Янн ЛеКун — акцент на нових архітектурах, а не лише на розмірі моделей.</a:t>
            </a:r>
            <a:endParaRPr b="0" lang="ru-RU" sz="16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Image 0" descr="preencoded.png"/>
          <p:cNvPicPr/>
          <p:nvPr/>
        </p:nvPicPr>
        <p:blipFill>
          <a:blip r:embed="rId1"/>
          <a:stretch/>
        </p:blipFill>
        <p:spPr>
          <a:xfrm>
            <a:off x="793800" y="1812960"/>
            <a:ext cx="4204800" cy="259380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3" name="Text 0"/>
          <p:cNvSpPr/>
          <p:nvPr/>
        </p:nvSpPr>
        <p:spPr>
          <a:xfrm>
            <a:off x="5559840" y="2123280"/>
            <a:ext cx="8283600" cy="117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4601"/>
              </a:lnSpc>
              <a:tabLst>
                <a:tab algn="l" pos="0"/>
              </a:tabLst>
            </a:pPr>
            <a:r>
              <a:rPr b="1" lang="en-US" sz="3550" strike="noStrike" u="none">
                <a:solidFill>
                  <a:srgbClr val="f2f5fa"/>
                </a:solidFill>
                <a:effectLst/>
                <a:uFillTx/>
                <a:latin typeface="Geist Bold"/>
                <a:ea typeface="Geist Bold"/>
              </a:rPr>
              <a:t>Спеціалізація замість універсальності</a:t>
            </a:r>
            <a:endParaRPr b="0" lang="ru-RU" sz="35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4" name="Text 1"/>
          <p:cNvSpPr/>
          <p:nvPr/>
        </p:nvSpPr>
        <p:spPr>
          <a:xfrm>
            <a:off x="5559840" y="3529440"/>
            <a:ext cx="8283600" cy="5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29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bedf0"/>
                </a:solidFill>
                <a:effectLst/>
                <a:uFillTx/>
                <a:latin typeface="Geist"/>
                <a:ea typeface="Geist"/>
              </a:rPr>
              <a:t>Тренд на domain-specific моделі прискорюється: нижчі галюцинації, краща точність та безпека у вузьких доменах.</a:t>
            </a:r>
            <a:endParaRPr b="0" lang="ru-RU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5" name="Text 2"/>
          <p:cNvSpPr/>
          <p:nvPr/>
        </p:nvSpPr>
        <p:spPr>
          <a:xfrm>
            <a:off x="2480760" y="4917240"/>
            <a:ext cx="2835000" cy="36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200" strike="noStrike" u="none">
                <a:solidFill>
                  <a:srgbClr val="ebedf0"/>
                </a:solidFill>
                <a:effectLst/>
                <a:uFillTx/>
                <a:latin typeface="Geist Bold"/>
                <a:ea typeface="Geist Bold"/>
              </a:rPr>
              <a:t>Наука</a:t>
            </a:r>
            <a:endParaRPr b="0" lang="ru-RU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6" name="Text 3"/>
          <p:cNvSpPr/>
          <p:nvPr/>
        </p:nvSpPr>
        <p:spPr>
          <a:xfrm>
            <a:off x="2480760" y="5421960"/>
            <a:ext cx="4692240" cy="5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29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bedf0"/>
                </a:solidFill>
                <a:effectLst/>
                <a:uFillTx/>
                <a:latin typeface="Geist"/>
                <a:ea typeface="Geist"/>
              </a:rPr>
              <a:t>o3 від OpenAI: 87.7% у GPQA-Diamond — приклад доменної переваги.</a:t>
            </a:r>
            <a:endParaRPr b="0" lang="ru-RU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pic>
        <p:nvPicPr>
          <p:cNvPr id="67" name="Image 2" descr="preencoded.png"/>
          <p:cNvPicPr/>
          <p:nvPr/>
        </p:nvPicPr>
        <p:blipFill>
          <a:blip r:embed="rId2"/>
          <a:stretch/>
        </p:blipFill>
        <p:spPr>
          <a:xfrm>
            <a:off x="7457040" y="4917240"/>
            <a:ext cx="1403280" cy="17539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8" name="Text 4"/>
          <p:cNvSpPr/>
          <p:nvPr/>
        </p:nvSpPr>
        <p:spPr>
          <a:xfrm>
            <a:off x="9144000" y="4917240"/>
            <a:ext cx="2835000" cy="36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200" strike="noStrike" u="none">
                <a:solidFill>
                  <a:srgbClr val="ebedf0"/>
                </a:solidFill>
                <a:effectLst/>
                <a:uFillTx/>
                <a:latin typeface="Geist Bold"/>
                <a:ea typeface="Geist Bold"/>
              </a:rPr>
              <a:t>Фінанси</a:t>
            </a:r>
            <a:endParaRPr b="0" lang="ru-RU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9" name="Text 5"/>
          <p:cNvSpPr/>
          <p:nvPr/>
        </p:nvSpPr>
        <p:spPr>
          <a:xfrm>
            <a:off x="9144000" y="5421960"/>
            <a:ext cx="4692240" cy="5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29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bedf0"/>
                </a:solidFill>
                <a:effectLst/>
                <a:uFillTx/>
                <a:latin typeface="Geist"/>
                <a:ea typeface="Geist"/>
              </a:rPr>
              <a:t>DSLM зменшують ризики неправильних висновків у критичних системах.</a:t>
            </a:r>
            <a:endParaRPr b="0" lang="ru-RU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14630040" cy="29764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1" name="Text 0"/>
          <p:cNvSpPr/>
          <p:nvPr/>
        </p:nvSpPr>
        <p:spPr>
          <a:xfrm>
            <a:off x="793800" y="3700800"/>
            <a:ext cx="8347680" cy="5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601"/>
              </a:lnSpc>
              <a:tabLst>
                <a:tab algn="l" pos="0"/>
              </a:tabLst>
            </a:pPr>
            <a:r>
              <a:rPr b="1" lang="en-US" sz="3550" strike="noStrike" u="none">
                <a:solidFill>
                  <a:srgbClr val="f2f5fa"/>
                </a:solidFill>
                <a:effectLst/>
                <a:uFillTx/>
                <a:latin typeface="Geist Bold"/>
                <a:ea typeface="Geist Bold"/>
              </a:rPr>
              <a:t>ШІ в освіті: партнерство, а не заміна</a:t>
            </a:r>
            <a:endParaRPr b="0" lang="ru-RU" sz="35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2" name="Text 1"/>
          <p:cNvSpPr/>
          <p:nvPr/>
        </p:nvSpPr>
        <p:spPr>
          <a:xfrm>
            <a:off x="793800" y="4630680"/>
            <a:ext cx="13042440" cy="5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29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bedf0"/>
                </a:solidFill>
                <a:effectLst/>
                <a:uFillTx/>
                <a:latin typeface="Geist"/>
                <a:ea typeface="Geist"/>
              </a:rPr>
              <a:t>86% студентів вже використовують ШІ для навчання. У 2026 викладачі стануть фасилітаторами — поєднуючи людське керівництво з адаптивними інструментами.</a:t>
            </a:r>
            <a:endParaRPr b="0" lang="ru-RU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3" name="Shape 2"/>
          <p:cNvSpPr/>
          <p:nvPr/>
        </p:nvSpPr>
        <p:spPr>
          <a:xfrm>
            <a:off x="793800" y="5475600"/>
            <a:ext cx="4196160" cy="1887840"/>
          </a:xfrm>
          <a:prstGeom prst="roundRect">
            <a:avLst>
              <a:gd name="adj" fmla="val 5045"/>
            </a:avLst>
          </a:prstGeom>
          <a:solidFill>
            <a:srgbClr val="101620"/>
          </a:solidFill>
          <a:ln w="22860">
            <a:solidFill>
              <a:srgbClr val="002a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4" name="Text 3"/>
          <p:cNvSpPr/>
          <p:nvPr/>
        </p:nvSpPr>
        <p:spPr>
          <a:xfrm>
            <a:off x="1043640" y="5725080"/>
            <a:ext cx="3387240" cy="36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200" strike="noStrike" u="none">
                <a:solidFill>
                  <a:srgbClr val="ebedf0"/>
                </a:solidFill>
                <a:effectLst/>
                <a:uFillTx/>
                <a:latin typeface="Geist Bold"/>
                <a:ea typeface="Geist Bold"/>
              </a:rPr>
              <a:t>Когнітивна грамотність</a:t>
            </a:r>
            <a:endParaRPr b="0" lang="ru-RU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5" name="Text 4"/>
          <p:cNvSpPr/>
          <p:nvPr/>
        </p:nvSpPr>
        <p:spPr>
          <a:xfrm>
            <a:off x="1043640" y="6229800"/>
            <a:ext cx="3696480" cy="88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29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bedf0"/>
                </a:solidFill>
                <a:effectLst/>
                <a:uFillTx/>
                <a:latin typeface="Geist"/>
                <a:ea typeface="Geist"/>
              </a:rPr>
              <a:t>Критичне оцінювання відповідей моделей — навичка номер один для студентів і викладачів.</a:t>
            </a:r>
            <a:endParaRPr b="0" lang="ru-RU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6" name="Shape 5"/>
          <p:cNvSpPr/>
          <p:nvPr/>
        </p:nvSpPr>
        <p:spPr>
          <a:xfrm>
            <a:off x="5217120" y="5475600"/>
            <a:ext cx="4196160" cy="1887840"/>
          </a:xfrm>
          <a:prstGeom prst="roundRect">
            <a:avLst>
              <a:gd name="adj" fmla="val 5045"/>
            </a:avLst>
          </a:prstGeom>
          <a:solidFill>
            <a:srgbClr val="101620"/>
          </a:solidFill>
          <a:ln w="22860">
            <a:solidFill>
              <a:srgbClr val="002a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7" name="Text 6"/>
          <p:cNvSpPr/>
          <p:nvPr/>
        </p:nvSpPr>
        <p:spPr>
          <a:xfrm>
            <a:off x="5466600" y="5725080"/>
            <a:ext cx="2835000" cy="36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200" strike="noStrike" u="none">
                <a:solidFill>
                  <a:srgbClr val="ebedf0"/>
                </a:solidFill>
                <a:effectLst/>
                <a:uFillTx/>
                <a:latin typeface="Geist Bold"/>
                <a:ea typeface="Geist Bold"/>
              </a:rPr>
              <a:t>Інфраструктура</a:t>
            </a:r>
            <a:endParaRPr b="0" lang="ru-RU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8" name="Text 7"/>
          <p:cNvSpPr/>
          <p:nvPr/>
        </p:nvSpPr>
        <p:spPr>
          <a:xfrm>
            <a:off x="5466600" y="6229800"/>
            <a:ext cx="3696480" cy="88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29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bedf0"/>
                </a:solidFill>
                <a:effectLst/>
                <a:uFillTx/>
                <a:latin typeface="Geist"/>
                <a:ea typeface="Geist"/>
              </a:rPr>
              <a:t>Інтеграція ШІ у LMS, персоналізація навчальних траєкторій, автоматичний фідбек.</a:t>
            </a:r>
            <a:endParaRPr b="0" lang="ru-RU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9" name="Shape 8"/>
          <p:cNvSpPr/>
          <p:nvPr/>
        </p:nvSpPr>
        <p:spPr>
          <a:xfrm>
            <a:off x="9640080" y="5475600"/>
            <a:ext cx="4196160" cy="1887840"/>
          </a:xfrm>
          <a:prstGeom prst="roundRect">
            <a:avLst>
              <a:gd name="adj" fmla="val 5045"/>
            </a:avLst>
          </a:prstGeom>
          <a:solidFill>
            <a:srgbClr val="101620"/>
          </a:solidFill>
          <a:ln w="22860">
            <a:solidFill>
              <a:srgbClr val="002a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0" name="Text 9"/>
          <p:cNvSpPr/>
          <p:nvPr/>
        </p:nvSpPr>
        <p:spPr>
          <a:xfrm>
            <a:off x="9889920" y="5725080"/>
            <a:ext cx="2835000" cy="36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200" strike="noStrike" u="none">
                <a:solidFill>
                  <a:srgbClr val="ebedf0"/>
                </a:solidFill>
                <a:effectLst/>
                <a:uFillTx/>
                <a:latin typeface="Geist Bold"/>
                <a:ea typeface="Geist Bold"/>
              </a:rPr>
              <a:t>Цитата</a:t>
            </a:r>
            <a:endParaRPr b="0" lang="ru-RU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1" name="Text 10"/>
          <p:cNvSpPr/>
          <p:nvPr/>
        </p:nvSpPr>
        <p:spPr>
          <a:xfrm>
            <a:off x="9889920" y="6229800"/>
            <a:ext cx="3696480" cy="884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29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bedf0"/>
                </a:solidFill>
                <a:effectLst/>
                <a:uFillTx/>
                <a:latin typeface="Geist"/>
                <a:ea typeface="Geist"/>
              </a:rPr>
              <a:t>«ШІ — частина освітнього фону, як інтернет чи Wi‑Fi» — Дмитро Чумаченко (ХАІ).</a:t>
            </a:r>
            <a:endParaRPr b="0" lang="ru-RU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 0"/>
          <p:cNvSpPr/>
          <p:nvPr/>
        </p:nvSpPr>
        <p:spPr>
          <a:xfrm>
            <a:off x="9236160" y="2636640"/>
            <a:ext cx="3617640" cy="1249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3251"/>
              </a:lnSpc>
              <a:tabLst>
                <a:tab algn="l" pos="0"/>
              </a:tabLst>
            </a:pPr>
            <a:r>
              <a:rPr b="1" lang="en-US" sz="2500" strike="noStrike" u="none">
                <a:solidFill>
                  <a:srgbClr val="f2f5fa"/>
                </a:solidFill>
                <a:effectLst/>
                <a:uFillTx/>
                <a:latin typeface="Geist Bold"/>
                <a:ea typeface="Geist Bold"/>
              </a:rPr>
              <a:t>Microsoft: 7 ключових трендів ШІ у 2026</a:t>
            </a:r>
            <a:endParaRPr b="0" lang="ru-RU" sz="25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3" name="Text 1"/>
          <p:cNvSpPr/>
          <p:nvPr/>
        </p:nvSpPr>
        <p:spPr>
          <a:xfrm>
            <a:off x="9236160" y="3999960"/>
            <a:ext cx="3617640" cy="1146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 marL="343080" indent="-343080">
              <a:lnSpc>
                <a:spcPts val="1400"/>
              </a:lnSpc>
              <a:buClr>
                <a:srgbClr val="ebedf0"/>
              </a:buClr>
              <a:buFont typeface="Calibri Light"/>
              <a:buAutoNum type="arabicPeriod"/>
            </a:pPr>
            <a:r>
              <a:rPr b="0" lang="en-US" sz="1250" strike="noStrike" u="none">
                <a:solidFill>
                  <a:srgbClr val="ebedf0"/>
                </a:solidFill>
                <a:effectLst/>
                <a:uFillTx/>
                <a:latin typeface="Geist"/>
                <a:ea typeface="Geist"/>
              </a:rPr>
              <a:t>ШІ‑агенти як члени команд: аналітика і персоналізація.</a:t>
            </a:r>
            <a:endParaRPr b="0" lang="ru-RU" sz="12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343080" indent="-343080">
              <a:lnSpc>
                <a:spcPts val="1400"/>
              </a:lnSpc>
              <a:buClr>
                <a:srgbClr val="ebedf0"/>
              </a:buClr>
              <a:buFont typeface="Calibri Light"/>
              <a:buAutoNum type="arabicPeriod" startAt="2"/>
            </a:pPr>
            <a:r>
              <a:rPr b="0" lang="en-US" sz="1250" strike="noStrike" u="none">
                <a:solidFill>
                  <a:srgbClr val="ebedf0"/>
                </a:solidFill>
                <a:effectLst/>
                <a:uFillTx/>
                <a:latin typeface="Geist"/>
                <a:ea typeface="Geist"/>
              </a:rPr>
              <a:t>Етика та безпека агентів — базова вимога довіри.</a:t>
            </a:r>
            <a:endParaRPr b="0" lang="ru-RU" sz="12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marL="343080" indent="-343080">
              <a:lnSpc>
                <a:spcPts val="1400"/>
              </a:lnSpc>
              <a:buClr>
                <a:srgbClr val="ebedf0"/>
              </a:buClr>
              <a:buFont typeface="Calibri Light"/>
              <a:buAutoNum type="arabicPeriod" startAt="3"/>
            </a:pPr>
            <a:r>
              <a:rPr b="0" lang="en-US" sz="1250" strike="noStrike" u="none">
                <a:solidFill>
                  <a:srgbClr val="ebedf0"/>
                </a:solidFill>
                <a:effectLst/>
                <a:uFillTx/>
                <a:latin typeface="Geist"/>
                <a:ea typeface="Geist"/>
              </a:rPr>
              <a:t>ШІ у творчості: від допомоги до співтворчості.</a:t>
            </a:r>
            <a:endParaRPr b="0" lang="ru-RU" sz="12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4" name="Text 2"/>
          <p:cNvSpPr/>
          <p:nvPr/>
        </p:nvSpPr>
        <p:spPr>
          <a:xfrm>
            <a:off x="9236160" y="5248440"/>
            <a:ext cx="3617640" cy="355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1400"/>
              </a:lnSpc>
              <a:tabLst>
                <a:tab algn="l" pos="0"/>
              </a:tabLst>
            </a:pPr>
            <a:r>
              <a:rPr b="0" lang="en-US" sz="1250" strike="noStrike" u="none">
                <a:solidFill>
                  <a:srgbClr val="ebedf0"/>
                </a:solidFill>
                <a:effectLst/>
                <a:uFillTx/>
                <a:latin typeface="Geist"/>
                <a:ea typeface="Geist"/>
              </a:rPr>
              <a:t>Ці тренди формують корпоративні стратегії, де ШІ додає експертизу, не замінюючи людей.</a:t>
            </a:r>
            <a:endParaRPr b="0" lang="ru-RU" sz="12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Image 0" descr="preencoded.png"/>
          <p:cNvPicPr/>
          <p:nvPr/>
        </p:nvPicPr>
        <p:blipFill>
          <a:blip r:embed="rId1"/>
          <a:stretch/>
        </p:blipFill>
        <p:spPr>
          <a:xfrm>
            <a:off x="8869680" y="0"/>
            <a:ext cx="576036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6" name="Text 0"/>
          <p:cNvSpPr/>
          <p:nvPr/>
        </p:nvSpPr>
        <p:spPr>
          <a:xfrm>
            <a:off x="793800" y="1448640"/>
            <a:ext cx="7292520" cy="5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4601"/>
              </a:lnSpc>
              <a:tabLst>
                <a:tab algn="l" pos="0"/>
              </a:tabLst>
            </a:pPr>
            <a:r>
              <a:rPr b="1" lang="en-US" sz="3550" strike="noStrike" u="none">
                <a:solidFill>
                  <a:srgbClr val="f2f5fa"/>
                </a:solidFill>
                <a:effectLst/>
                <a:uFillTx/>
                <a:latin typeface="Geist Bold"/>
                <a:ea typeface="Geist Bold"/>
              </a:rPr>
              <a:t>Deloitte: ШІ змінює правила гри</a:t>
            </a:r>
            <a:endParaRPr b="0" lang="ru-RU" sz="35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7" name="Shape 1"/>
          <p:cNvSpPr/>
          <p:nvPr/>
        </p:nvSpPr>
        <p:spPr>
          <a:xfrm>
            <a:off x="793800" y="237852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101620"/>
          </a:solidFill>
          <a:ln w="22860">
            <a:solidFill>
              <a:srgbClr val="002a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8" name="Text 2"/>
          <p:cNvSpPr/>
          <p:nvPr/>
        </p:nvSpPr>
        <p:spPr>
          <a:xfrm>
            <a:off x="1531080" y="2449440"/>
            <a:ext cx="2835000" cy="36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200" strike="noStrike" u="none">
                <a:solidFill>
                  <a:srgbClr val="ebedf0"/>
                </a:solidFill>
                <a:effectLst/>
                <a:uFillTx/>
                <a:latin typeface="Geist Bold"/>
                <a:ea typeface="Geist Bold"/>
              </a:rPr>
              <a:t>Ринок агентного ШІ</a:t>
            </a:r>
            <a:endParaRPr b="0" lang="ru-RU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9" name="Text 3"/>
          <p:cNvSpPr/>
          <p:nvPr/>
        </p:nvSpPr>
        <p:spPr>
          <a:xfrm>
            <a:off x="1531080" y="2953800"/>
            <a:ext cx="6819120" cy="5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29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bedf0"/>
                </a:solidFill>
                <a:effectLst/>
                <a:uFillTx/>
                <a:latin typeface="Geist"/>
                <a:ea typeface="Geist"/>
              </a:rPr>
              <a:t>Можливий обсяг — $45 млрд до 2030 року; зростання інфраструктури та послуг.</a:t>
            </a:r>
            <a:endParaRPr b="0" lang="ru-RU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0" name="Shape 4"/>
          <p:cNvSpPr/>
          <p:nvPr/>
        </p:nvSpPr>
        <p:spPr>
          <a:xfrm>
            <a:off x="793800" y="399708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101620"/>
          </a:solidFill>
          <a:ln w="22860">
            <a:solidFill>
              <a:srgbClr val="002a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1" name="Text 5"/>
          <p:cNvSpPr/>
          <p:nvPr/>
        </p:nvSpPr>
        <p:spPr>
          <a:xfrm>
            <a:off x="1531080" y="4068000"/>
            <a:ext cx="3403800" cy="36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200" strike="noStrike" u="none">
                <a:solidFill>
                  <a:srgbClr val="ebedf0"/>
                </a:solidFill>
                <a:effectLst/>
                <a:uFillTx/>
                <a:latin typeface="Geist Bold"/>
                <a:ea typeface="Geist Bold"/>
              </a:rPr>
              <a:t>Обчислювальні центри</a:t>
            </a:r>
            <a:endParaRPr b="0" lang="ru-RU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2" name="Text 6"/>
          <p:cNvSpPr/>
          <p:nvPr/>
        </p:nvSpPr>
        <p:spPr>
          <a:xfrm>
            <a:off x="1531080" y="4572720"/>
            <a:ext cx="6819120" cy="5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29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bedf0"/>
                </a:solidFill>
                <a:effectLst/>
                <a:uFillTx/>
                <a:latin typeface="Geist"/>
                <a:ea typeface="Geist"/>
              </a:rPr>
              <a:t>2/3 обчислень будуть у дата‑центрах із енергоємними чипами; інвестиції понад $200 млрд.</a:t>
            </a:r>
            <a:endParaRPr b="0" lang="ru-RU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3" name="Shape 7"/>
          <p:cNvSpPr/>
          <p:nvPr/>
        </p:nvSpPr>
        <p:spPr>
          <a:xfrm>
            <a:off x="793800" y="5616000"/>
            <a:ext cx="510120" cy="510120"/>
          </a:xfrm>
          <a:prstGeom prst="roundRect">
            <a:avLst>
              <a:gd name="adj" fmla="val 18669"/>
            </a:avLst>
          </a:prstGeom>
          <a:solidFill>
            <a:srgbClr val="101620"/>
          </a:solidFill>
          <a:ln w="22860">
            <a:solidFill>
              <a:srgbClr val="002a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4" name="Text 8"/>
          <p:cNvSpPr/>
          <p:nvPr/>
        </p:nvSpPr>
        <p:spPr>
          <a:xfrm>
            <a:off x="1531080" y="5686560"/>
            <a:ext cx="2835000" cy="368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900"/>
              </a:lnSpc>
              <a:tabLst>
                <a:tab algn="l" pos="0"/>
              </a:tabLst>
            </a:pPr>
            <a:r>
              <a:rPr b="1" lang="en-US" sz="2200" strike="noStrike" u="none">
                <a:solidFill>
                  <a:srgbClr val="ebedf0"/>
                </a:solidFill>
                <a:effectLst/>
                <a:uFillTx/>
                <a:latin typeface="Geist Bold"/>
                <a:ea typeface="Geist Bold"/>
              </a:rPr>
              <a:t>Роботизація</a:t>
            </a:r>
            <a:endParaRPr b="0" lang="ru-RU" sz="22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5" name="Text 9"/>
          <p:cNvSpPr/>
          <p:nvPr/>
        </p:nvSpPr>
        <p:spPr>
          <a:xfrm>
            <a:off x="1531080" y="6191280"/>
            <a:ext cx="6819120" cy="589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299"/>
              </a:lnSpc>
              <a:tabLst>
                <a:tab algn="l" pos="0"/>
              </a:tabLst>
            </a:pPr>
            <a:r>
              <a:rPr b="0" lang="en-US" sz="1750" strike="noStrike" u="none">
                <a:solidFill>
                  <a:srgbClr val="ebedf0"/>
                </a:solidFill>
                <a:effectLst/>
                <a:uFillTx/>
                <a:latin typeface="Geist"/>
                <a:ea typeface="Geist"/>
              </a:rPr>
              <a:t>Понад 5.5 млн промислових роботів до 2026 — автоматизація фізичних операцій.</a:t>
            </a:r>
            <a:endParaRPr b="0" lang="ru-RU" sz="17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Image 0" descr="preencoded.png"/>
          <p:cNvPicPr/>
          <p:nvPr/>
        </p:nvPicPr>
        <p:blipFill>
          <a:blip r:embed="rId1"/>
          <a:stretch/>
        </p:blipFill>
        <p:spPr>
          <a:xfrm>
            <a:off x="8869680" y="0"/>
            <a:ext cx="5760360" cy="82292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7" name="Text 0"/>
          <p:cNvSpPr/>
          <p:nvPr/>
        </p:nvSpPr>
        <p:spPr>
          <a:xfrm>
            <a:off x="732240" y="849960"/>
            <a:ext cx="7679520" cy="108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4249"/>
              </a:lnSpc>
              <a:tabLst>
                <a:tab algn="l" pos="0"/>
              </a:tabLst>
            </a:pPr>
            <a:r>
              <a:rPr b="1" lang="en-US" sz="3250" strike="noStrike" u="none">
                <a:solidFill>
                  <a:srgbClr val="f2f5fa"/>
                </a:solidFill>
                <a:effectLst/>
                <a:uFillTx/>
                <a:latin typeface="Geist Bold"/>
                <a:ea typeface="Geist Bold"/>
              </a:rPr>
              <a:t>Висновок: 2026 — рік зрілості та інтеграції</a:t>
            </a:r>
            <a:endParaRPr b="0" lang="ru-RU" sz="32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8" name="Text 1"/>
          <p:cNvSpPr/>
          <p:nvPr/>
        </p:nvSpPr>
        <p:spPr>
          <a:xfrm>
            <a:off x="732240" y="2227320"/>
            <a:ext cx="7679520" cy="78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ts val="2049"/>
              </a:lnSpc>
              <a:tabLst>
                <a:tab algn="l" pos="0"/>
              </a:tabLst>
            </a:pPr>
            <a:r>
              <a:rPr b="0" lang="en-US" sz="1600" strike="noStrike" u="none">
                <a:solidFill>
                  <a:srgbClr val="ebedf0"/>
                </a:solidFill>
                <a:effectLst/>
                <a:uFillTx/>
                <a:latin typeface="Geist"/>
                <a:ea typeface="Geist"/>
              </a:rPr>
              <a:t>ШІ переходить від експериментів до повсякденної інфраструктури. Ключі до успіху: спеціалізація, безпека, партнерство людини і машини. Запитання вже не «чи», а «як» використовувати ШІ для реальних змін.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9" name="Shape 2"/>
          <p:cNvSpPr/>
          <p:nvPr/>
        </p:nvSpPr>
        <p:spPr>
          <a:xfrm>
            <a:off x="732240" y="3228120"/>
            <a:ext cx="836280" cy="1254960"/>
          </a:xfrm>
          <a:prstGeom prst="roundRect">
            <a:avLst>
              <a:gd name="adj" fmla="val 360014"/>
            </a:avLst>
          </a:prstGeom>
          <a:solidFill>
            <a:srgbClr val="101620"/>
          </a:solidFill>
          <a:ln w="22860">
            <a:solidFill>
              <a:srgbClr val="002a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0" name="Text 3"/>
          <p:cNvSpPr/>
          <p:nvPr/>
        </p:nvSpPr>
        <p:spPr>
          <a:xfrm>
            <a:off x="993600" y="3651840"/>
            <a:ext cx="313200" cy="40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49"/>
              </a:lnSpc>
              <a:tabLst>
                <a:tab algn="l" pos="0"/>
              </a:tabLst>
            </a:pPr>
            <a:r>
              <a:rPr b="1" lang="en-US" sz="2450" strike="noStrike" u="none">
                <a:solidFill>
                  <a:srgbClr val="ebedf0"/>
                </a:solidFill>
                <a:effectLst/>
                <a:uFillTx/>
                <a:latin typeface="Geist Bold"/>
                <a:ea typeface="Geist Bold"/>
              </a:rPr>
              <a:t>1</a:t>
            </a:r>
            <a:endParaRPr b="0" lang="ru-RU" sz="2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1" name="Text 4"/>
          <p:cNvSpPr/>
          <p:nvPr/>
        </p:nvSpPr>
        <p:spPr>
          <a:xfrm>
            <a:off x="1761840" y="3437280"/>
            <a:ext cx="2614680" cy="33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1" lang="en-US" sz="2050" strike="noStrike" u="none">
                <a:solidFill>
                  <a:srgbClr val="ebedf0"/>
                </a:solidFill>
                <a:effectLst/>
                <a:uFillTx/>
                <a:latin typeface="Geist Bold"/>
                <a:ea typeface="Geist Bold"/>
              </a:rPr>
              <a:t>Діяти</a:t>
            </a:r>
            <a:endParaRPr b="0" lang="ru-RU" sz="20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2" name="Text 5"/>
          <p:cNvSpPr/>
          <p:nvPr/>
        </p:nvSpPr>
        <p:spPr>
          <a:xfrm>
            <a:off x="1761840" y="3893040"/>
            <a:ext cx="66499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49"/>
              </a:lnSpc>
              <a:tabLst>
                <a:tab algn="l" pos="0"/>
              </a:tabLst>
            </a:pPr>
            <a:r>
              <a:rPr b="0" lang="en-US" sz="1600" strike="noStrike" u="none">
                <a:solidFill>
                  <a:srgbClr val="ebedf0"/>
                </a:solidFill>
                <a:effectLst/>
                <a:uFillTx/>
                <a:latin typeface="Geist"/>
                <a:ea typeface="Geist"/>
              </a:rPr>
              <a:t>Пілотні проєкти з чітким KPI і контролем ризиків.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3" name="Shape 6"/>
          <p:cNvSpPr/>
          <p:nvPr/>
        </p:nvSpPr>
        <p:spPr>
          <a:xfrm>
            <a:off x="732240" y="4676400"/>
            <a:ext cx="836280" cy="1254960"/>
          </a:xfrm>
          <a:prstGeom prst="roundRect">
            <a:avLst>
              <a:gd name="adj" fmla="val 360014"/>
            </a:avLst>
          </a:prstGeom>
          <a:solidFill>
            <a:srgbClr val="101620"/>
          </a:solidFill>
          <a:ln w="22860">
            <a:solidFill>
              <a:srgbClr val="002a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4" name="Text 7"/>
          <p:cNvSpPr/>
          <p:nvPr/>
        </p:nvSpPr>
        <p:spPr>
          <a:xfrm>
            <a:off x="993600" y="5099760"/>
            <a:ext cx="313200" cy="40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49"/>
              </a:lnSpc>
              <a:tabLst>
                <a:tab algn="l" pos="0"/>
              </a:tabLst>
            </a:pPr>
            <a:r>
              <a:rPr b="1" lang="en-US" sz="2450" strike="noStrike" u="none">
                <a:solidFill>
                  <a:srgbClr val="ebedf0"/>
                </a:solidFill>
                <a:effectLst/>
                <a:uFillTx/>
                <a:latin typeface="Geist Bold"/>
                <a:ea typeface="Geist Bold"/>
              </a:rPr>
              <a:t>2</a:t>
            </a:r>
            <a:endParaRPr b="0" lang="ru-RU" sz="2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5" name="Text 8"/>
          <p:cNvSpPr/>
          <p:nvPr/>
        </p:nvSpPr>
        <p:spPr>
          <a:xfrm>
            <a:off x="1761840" y="4885560"/>
            <a:ext cx="2614680" cy="33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1" lang="en-US" sz="2050" strike="noStrike" u="none">
                <a:solidFill>
                  <a:srgbClr val="ebedf0"/>
                </a:solidFill>
                <a:effectLst/>
                <a:uFillTx/>
                <a:latin typeface="Geist Bold"/>
                <a:ea typeface="Geist Bold"/>
              </a:rPr>
              <a:t>Навчати</a:t>
            </a:r>
            <a:endParaRPr b="0" lang="ru-RU" sz="20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6" name="Text 9"/>
          <p:cNvSpPr/>
          <p:nvPr/>
        </p:nvSpPr>
        <p:spPr>
          <a:xfrm>
            <a:off x="1761840" y="5340960"/>
            <a:ext cx="66499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49"/>
              </a:lnSpc>
              <a:tabLst>
                <a:tab algn="l" pos="0"/>
              </a:tabLst>
            </a:pPr>
            <a:r>
              <a:rPr b="0" lang="en-US" sz="1600" strike="noStrike" u="none">
                <a:solidFill>
                  <a:srgbClr val="ebedf0"/>
                </a:solidFill>
                <a:effectLst/>
                <a:uFillTx/>
                <a:latin typeface="Geist"/>
                <a:ea typeface="Geist"/>
              </a:rPr>
              <a:t>Розвивати когнітивну грамотність у командах і в освіті.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7" name="Shape 10"/>
          <p:cNvSpPr/>
          <p:nvPr/>
        </p:nvSpPr>
        <p:spPr>
          <a:xfrm>
            <a:off x="732240" y="6124320"/>
            <a:ext cx="836280" cy="1254960"/>
          </a:xfrm>
          <a:prstGeom prst="roundRect">
            <a:avLst>
              <a:gd name="adj" fmla="val 360014"/>
            </a:avLst>
          </a:prstGeom>
          <a:solidFill>
            <a:srgbClr val="101620"/>
          </a:solidFill>
          <a:ln w="22860">
            <a:solidFill>
              <a:srgbClr val="002a8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ru-RU" sz="18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8" name="Text 11"/>
          <p:cNvSpPr/>
          <p:nvPr/>
        </p:nvSpPr>
        <p:spPr>
          <a:xfrm>
            <a:off x="993600" y="6548040"/>
            <a:ext cx="313200" cy="40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449"/>
              </a:lnSpc>
              <a:tabLst>
                <a:tab algn="l" pos="0"/>
              </a:tabLst>
            </a:pPr>
            <a:r>
              <a:rPr b="1" lang="en-US" sz="2450" strike="noStrike" u="none">
                <a:solidFill>
                  <a:srgbClr val="ebedf0"/>
                </a:solidFill>
                <a:effectLst/>
                <a:uFillTx/>
                <a:latin typeface="Geist Bold"/>
                <a:ea typeface="Geist Bold"/>
              </a:rPr>
              <a:t>3</a:t>
            </a:r>
            <a:endParaRPr b="0" lang="ru-RU" sz="24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9" name="Text 12"/>
          <p:cNvSpPr/>
          <p:nvPr/>
        </p:nvSpPr>
        <p:spPr>
          <a:xfrm>
            <a:off x="1761840" y="6333480"/>
            <a:ext cx="2614680" cy="33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650"/>
              </a:lnSpc>
              <a:tabLst>
                <a:tab algn="l" pos="0"/>
              </a:tabLst>
            </a:pPr>
            <a:r>
              <a:rPr b="1" lang="en-US" sz="2050" strike="noStrike" u="none">
                <a:solidFill>
                  <a:srgbClr val="ebedf0"/>
                </a:solidFill>
                <a:effectLst/>
                <a:uFillTx/>
                <a:latin typeface="Geist Bold"/>
                <a:ea typeface="Geist Bold"/>
              </a:rPr>
              <a:t>Інвестувати</a:t>
            </a:r>
            <a:endParaRPr b="0" lang="ru-RU" sz="205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0" name="Text 13"/>
          <p:cNvSpPr/>
          <p:nvPr/>
        </p:nvSpPr>
        <p:spPr>
          <a:xfrm>
            <a:off x="1761840" y="6789240"/>
            <a:ext cx="6649920" cy="261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0" rIns="0" tIns="0" bIns="0" anchor="t">
            <a:noAutofit/>
          </a:bodyPr>
          <a:p>
            <a:pPr>
              <a:lnSpc>
                <a:spcPts val="2049"/>
              </a:lnSpc>
              <a:tabLst>
                <a:tab algn="l" pos="0"/>
              </a:tabLst>
            </a:pPr>
            <a:r>
              <a:rPr b="0" lang="en-US" sz="1600" strike="noStrike" u="none">
                <a:solidFill>
                  <a:srgbClr val="ebedf0"/>
                </a:solidFill>
                <a:effectLst/>
                <a:uFillTx/>
                <a:latin typeface="Geist"/>
                <a:ea typeface="Geist"/>
              </a:rPr>
              <a:t>Балансувати інвестиції в інфраструктуру та енергоефективність.</a:t>
            </a:r>
            <a:endParaRPr b="0" lang="ru-RU" sz="16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 pitchFamily="0" charset="1"/>
        <a:ea typeface=""/>
        <a:cs typeface=""/>
      </a:majorFont>
      <a:minorFont>
        <a:latin typeface="Calibri" panose="020F0502020204030204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lumMod val="110000"/>
                <a:tint val="67000"/>
              </a:schemeClr>
            </a:gs>
            <a:gs pos="50000">
              <a:schemeClr val="phClr">
                <a:lumMod val="105000"/>
                <a:tint val="73000"/>
              </a:schemeClr>
            </a:gs>
            <a:gs pos="100000">
              <a:schemeClr val="phClr">
                <a:lumMod val="105000"/>
                <a:tint val="81000"/>
              </a:schemeClr>
            </a:gs>
          </a:gsLst>
          <a:lin ang="5400000" scaled="0"/>
          <a:tileRect l="0" t="0" r="0" b="0"/>
        </a:gradFill>
        <a:gradFill>
          <a:gsLst>
            <a:gs pos="0">
              <a:schemeClr val="phClr">
                <a:lumMod val="102000"/>
                <a:tint val="94000"/>
              </a:schemeClr>
            </a:gs>
            <a:gs pos="50000">
              <a:schemeClr val="phClr">
                <a:lumMod val="100000"/>
                <a:shade val="100000"/>
              </a:schemeClr>
            </a:gs>
            <a:gs pos="100000">
              <a:schemeClr val="phClr">
                <a:lumMod val="99000"/>
                <a:shade val="78000"/>
              </a:schemeClr>
            </a:gs>
          </a:gsLst>
          <a:lin ang="5400000" scaled="0"/>
          <a:tileRect l="0" t="0" r="0" b="0"/>
        </a:gradFill>
      </a:fillStyleLst>
      <a:lnStyleLst>
        <a:ln w="6350" cap="flat" cmpd="sng" algn="ctr">
          <a:prstDash val="solid"/>
          <a:miter lim="800000"/>
        </a:ln>
        <a:ln w="12700" cap="flat" cmpd="sng" algn="ctr">
          <a:prstDash val="solid"/>
          <a:miter lim="800000"/>
        </a:ln>
        <a:ln w="19050" cap="flat" cmpd="sng" algn="ctr"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>
            <a:tint val="95000"/>
          </a:schemeClr>
        </a:solidFill>
        <a:gradFill>
          <a:gsLst>
            <a:gs pos="0">
              <a:schemeClr val="phClr">
                <a:tint val="93000"/>
                <a:shade val="98000"/>
                <a:lumMod val="102000"/>
              </a:schemeClr>
            </a:gs>
            <a:gs pos="50000">
              <a:schemeClr val="phClr">
                <a:tint val="98000"/>
                <a:shade val="90000"/>
                <a:lumMod val="103000"/>
              </a:schemeClr>
            </a:gs>
            <a:gs pos="100000">
              <a:schemeClr val="phClr">
                <a:shade val="63000"/>
              </a:schemeClr>
            </a:gs>
          </a:gsLst>
          <a:lin ang="5400000" scaled="0"/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</TotalTime>
  <Application>DOCX_Editor_AIx/25.2.1.2.0$Windows_X86_64 LibreOffice_project/58af810e8b829847e901ba487452a406fab3370b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2026-02-22T10:59:41Z</dcterms:created>
  <dc:creator/>
  <dc:description/>
  <dc:language>ru-RU</dc:language>
  <cp:lastModifiedBy/>
  <dcterms:modified xsi:type="dcterms:W3CDTF">2026-02-22T13:04:21Z</dcterms:modified>
  <cp:revision>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8</vt:i4>
  </property>
  <property fmtid="{D5CDD505-2E9C-101B-9397-08002B2CF9AE}" pid="3" name="PresentationFormat">
    <vt:lpwstr>On-screen Show (16:9)</vt:lpwstr>
  </property>
  <property fmtid="{D5CDD505-2E9C-101B-9397-08002B2CF9AE}" pid="4" name="Slides">
    <vt:i4>8</vt:i4>
  </property>
</Properties>
</file>